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68980b840a4d84" /><Relationship Type="http://schemas.openxmlformats.org/officeDocument/2006/relationships/extended-properties" Target="/docProps/app.xml" Id="R985d192018d74447" /><Relationship Type="http://schemas.openxmlformats.org/officeDocument/2006/relationships/officeDocument" Target="/ppt/presentation.xml" Id="R56452522f68a49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a2a10b38ce4017"/>
  </p:sldMasterIdLst>
  <p:notesMasterIdLst>
    <p:notesMasterId xmlns:r="http://schemas.openxmlformats.org/officeDocument/2006/relationships" r:id="R6172dae3ab584aed"/>
  </p:notesMasterIdLst>
  <p:sldIdLst>
    <p:sldId xmlns:r="http://schemas.openxmlformats.org/officeDocument/2006/relationships" id="256" r:id="R8e8325d8f0dd4e67"/>
    <p:sldId xmlns:r="http://schemas.openxmlformats.org/officeDocument/2006/relationships" id="257" r:id="R8d3d0760fe334737"/>
    <p:sldId xmlns:r="http://schemas.openxmlformats.org/officeDocument/2006/relationships" id="258" r:id="R113971092650450d"/>
    <p:sldId xmlns:r="http://schemas.openxmlformats.org/officeDocument/2006/relationships" id="259" r:id="R95efb1e94ff342d5"/>
    <p:sldId xmlns:r="http://schemas.openxmlformats.org/officeDocument/2006/relationships" id="260" r:id="Rc6d2ce85afab43f5"/>
    <p:sldId xmlns:r="http://schemas.openxmlformats.org/officeDocument/2006/relationships" id="261" r:id="R31e53be668d240aa"/>
    <p:sldId xmlns:r="http://schemas.openxmlformats.org/officeDocument/2006/relationships" id="262" r:id="R5d78e25e01764fe6"/>
    <p:sldId xmlns:r="http://schemas.openxmlformats.org/officeDocument/2006/relationships" id="263" r:id="R9fe7618146844beb"/>
  </p:sldIdLst>
  <p:sldSz cx="3060000" cy="144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adf5730a06a44c9" /><Relationship Type="http://schemas.openxmlformats.org/officeDocument/2006/relationships/slideMaster" Target="/ppt/slideMasters/slideMaster1.xml" Id="Rcca2a10b38ce4017" /><Relationship Type="http://schemas.openxmlformats.org/officeDocument/2006/relationships/notesMaster" Target="/ppt/notesMasters/notesMaster1.xml" Id="R6172dae3ab584aed" /><Relationship Type="http://schemas.openxmlformats.org/officeDocument/2006/relationships/presProps" Target="/ppt/presProps.xml" Id="R00bfc7eefcd34f8f" /><Relationship Type="http://schemas.openxmlformats.org/officeDocument/2006/relationships/tableStyles" Target="/ppt/tableStyles.xml" Id="R8fcf066d72f44f93" /><Relationship Type="http://schemas.openxmlformats.org/officeDocument/2006/relationships/slide" Target="/ppt/slides/slide1.xml" Id="R8e8325d8f0dd4e67" /><Relationship Type="http://schemas.openxmlformats.org/officeDocument/2006/relationships/slide" Target="/ppt/slides/slide2.xml" Id="R8d3d0760fe334737" /><Relationship Type="http://schemas.openxmlformats.org/officeDocument/2006/relationships/slide" Target="/ppt/slides/slide3.xml" Id="R113971092650450d" /><Relationship Type="http://schemas.openxmlformats.org/officeDocument/2006/relationships/slide" Target="/ppt/slides/slide4.xml" Id="R95efb1e94ff342d5" /><Relationship Type="http://schemas.openxmlformats.org/officeDocument/2006/relationships/slide" Target="/ppt/slides/slide5.xml" Id="Rc6d2ce85afab43f5" /><Relationship Type="http://schemas.openxmlformats.org/officeDocument/2006/relationships/slide" Target="/ppt/slides/slide6.xml" Id="R31e53be668d240aa" /><Relationship Type="http://schemas.openxmlformats.org/officeDocument/2006/relationships/slide" Target="/ppt/slides/slide7.xml" Id="R5d78e25e01764fe6" /><Relationship Type="http://schemas.openxmlformats.org/officeDocument/2006/relationships/slide" Target="/ppt/slides/slide8.xml" Id="R9fe7618146844b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51e11c1aed4b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12700">
          <a:prstDash val="solid"/>
        </a:ln>
        <a:ln w="19050">
          <a:prstDash val="solid"/>
        </a:ln>
        <a:ln w="254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88df7d24ec4270" /><Relationship Type="http://schemas.openxmlformats.org/officeDocument/2006/relationships/notesMaster" Target="/ppt/notesMasters/notesMaster1.xml" Id="Rc82a6e7d371246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79ecb32ae34ff9" /><Relationship Type="http://schemas.openxmlformats.org/officeDocument/2006/relationships/notesMaster" Target="/ppt/notesMasters/notesMaster1.xml" Id="R14412caec30b4f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f4d62f2ba4c4ddb" /><Relationship Type="http://schemas.openxmlformats.org/officeDocument/2006/relationships/notesMaster" Target="/ppt/notesMasters/notesMaster1.xml" Id="R8c6d9062f5ee42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db61c41ec645a4" /><Relationship Type="http://schemas.openxmlformats.org/officeDocument/2006/relationships/notesMaster" Target="/ppt/notesMasters/notesMaster1.xml" Id="R1d3eb89a8b8f41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ad9b5162634459" /><Relationship Type="http://schemas.openxmlformats.org/officeDocument/2006/relationships/notesMaster" Target="/ppt/notesMasters/notesMaster1.xml" Id="R31ccd50a1d004f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a0c1d7b5ca4855" /><Relationship Type="http://schemas.openxmlformats.org/officeDocument/2006/relationships/notesMaster" Target="/ppt/notesMasters/notesMaster1.xml" Id="R8a4fefc132b947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884dd0fbb645a1" /><Relationship Type="http://schemas.openxmlformats.org/officeDocument/2006/relationships/notesMaster" Target="/ppt/notesMasters/notesMaster1.xml" Id="Rb4de835fc73047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9a746089894f9b" /><Relationship Type="http://schemas.openxmlformats.org/officeDocument/2006/relationships/notesMaster" Target="/ppt/notesMasters/notesMaster1.xml" Id="R0e0b942b021041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Tarjeta actualizada con el símbolo SVG de Logotipo. Textos y fondos editables; símbolo como objeto SVG independiente. Tamaño final 85 × 40 mm, sin sangrado añadido. Fuente: tarjetas originales y archivos de marca proporcionados por el usuario.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Versión 1 · Origen vivo · Reverso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Formato final: 85 × 40 mm. Al imprimir desde Canva, activar marcas de corte y sangrado.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Los textos, fondos, formas y líneas son editables. El logotipo es una imagen independiente y escalable.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[Sources]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 Recurso de marca proporcionado por la usuaria: Sin logotipo en esta cara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 Copia y composición basadas en las tarjetas y la guía de identidad proporcionadas por la usuaria.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[/Sources]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Tarjeta actualizada con el símbolo SVG de Logotipo. Textos y fondos editables; símbolo como objeto SVG independiente. Tamaño final 85 × 40 mm, sin sangrado añadido. Fuente: tarjetas originales y archivos de marca proporcionados por el usuario.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Versión 2 · Territorio cercano · Reverso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Formato final: 85 × 40 mm. Al imprimir desde Canva, activar marcas de corte y sangrado.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Los textos, fondos, formas y líneas son editables. El logotipo es una imagen independiente y escalable.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[Sources]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 Recurso de marca proporcionado por la usuaria: Sin logotipo en esta cara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 Copia y composición basadas en las tarjetas y la guía de identidad proporcionadas por la usuaria.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[/Sources]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Tarjeta actualizada con el símbolo SVG de Logotipo. Textos y fondos editables; símbolo como objeto SVG independiente. Tamaño final 85 × 40 mm, sin sangrado añadido. Fuente: tarjetas originales y archivos de marca proporcionados por el usuario.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Tarjeta actualizada con el símbolo SVG de Logotipo. Textos y fondos editables; símbolo como objeto SVG independiente. Tamaño final 85 × 40 mm, sin sangrado añadido. Fuente: tarjetas originales y archivos de marca proporcionados por el usuario.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Tarjeta actualizada con el símbolo SVG de Logotipo. Textos y fondos editables; símbolo como objeto SVG independiente. Tamaño final 85 × 40 mm, sin sangrado añadido. Fuente: tarjetas originales y archivos de marca proporcionados por el usuario.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>
              <a:lnSpc>
                <a:spcPct val="100000"/>
              </a:lnSpc>
              <a:buNone/>
            </a:pPr>
            <a:r>
              <a:rPr sz="2000" b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Tarjeta actualizada con el símbolo SVG de Logotipo. Textos y fondos editables; símbolo como objeto SVG independiente. Tamaño final 85 × 40 mm, sin sangrado añadido. Fuente: tarjetas originales y archivos de marca proporcionados por el usuario.</a:t>
            </a:r>
            <a:endParaRPr sz="20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479a4a6439424b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C6E1E1AA-95E4-48C4-B524-86F914D43B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3000" y="-578160"/>
            <a:ext cx="2753640" cy="1511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indent="0">
              <a:lnSpc>
                <a:spcPct val="90000"/>
              </a:lnSpc>
              <a:buNone/>
            </a:pPr>
            <a:endParaRPr sz="4400" b="0" u="none">
              <a:solidFill>
                <a:schemeClr val="dk1"/>
              </a:solidFill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EA456DE0-94EA-4004-9316-BB5CF051B47E}"/>
              </a:ext>
            </a:extLst>
          </p:cNvPr>
          <p:cNvSpPr>
            <a:spLocks xmlns:a="http://schemas.openxmlformats.org/drawingml/2006/main" noGrp="1"/>
          </p:cNvSpPr>
          <p:nvPr>
            <p:ph type="subTitle" idx="0"/>
          </p:nvPr>
        </p:nvSpPr>
        <p:spPr>
          <a:xfrm xmlns:a="http://schemas.openxmlformats.org/drawingml/2006/main">
            <a:off x="153000" y="298440"/>
            <a:ext cx="2753640" cy="911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indent="0" algn="ctr">
              <a:buNone/>
            </a:pPr>
            <a:endParaRPr sz="3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012b2ed2614943" /><Relationship Type="http://schemas.openxmlformats.org/officeDocument/2006/relationships/slideLayout" Target="/ppt/slideLayouts/slideLayout1.xml" Id="R36f0384061b84c06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BDAE63EE-99EF-43ED-B6C1-FEA4CE2700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3000" y="57240"/>
            <a:ext cx="2753640" cy="240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indent="0">
              <a:lnSpc>
                <a:spcPct val="90000"/>
              </a:lnSpc>
              <a:buNone/>
            </a:pPr>
            <a:r>
              <a:rPr sz="4400" b="0" u="none">
                <a:solidFill>
                  <a:schemeClr val="dk1"/>
                </a:solidFill>
                <a:latin typeface="Calibri Light"/>
                <a:ea typeface="Calibri Light"/>
                <a:cs typeface="Calibri Light"/>
              </a:rPr>
              <a:t>Pulse para editar el formato del texto de título</a:t>
            </a:r>
            <a:endParaRPr sz="4400" b="0" u="none">
              <a:solidFill>
                <a:schemeClr val="dk1"/>
              </a:solidFill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3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F45F484A-CBE2-4EC3-82CE-10614B72544B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53000" y="336960"/>
            <a:ext cx="2753640" cy="834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25000" lnSpcReduction="19999"/>
          </a:bodyPr>
          <a:lstStyle xmlns:a="http://schemas.openxmlformats.org/drawingml/2006/main"/>
          <a:p xmlns:a="http://schemas.openxmlformats.org/drawingml/2006/main"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800" b="0" u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Pulse para editar el formato de texto del esquema</a:t>
            </a:r>
            <a:endParaRPr sz="2800" b="0" u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2000" b="0" u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Segundo nivel del esquema</a:t>
            </a:r>
            <a:endParaRPr sz="2000" b="0" u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1800" b="0" u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Tercer nivel del esquema</a:t>
            </a:r>
            <a:endParaRPr sz="1800" b="0" u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1800" b="0" u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Cuarto nivel del esquema</a:t>
            </a:r>
            <a:endParaRPr sz="1800" b="0" u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Quinto nivel del esquema</a:t>
            </a:r>
            <a:endParaRPr sz="2000" b="0" u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Sexto nivel del esquema</a:t>
            </a:r>
            <a:endParaRPr sz="2000" b="0" u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Séptimo nivel del esquema</a:t>
            </a:r>
            <a:endParaRPr sz="2000" b="0" u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f0384061b84c06"/>
  </p:sldLayoutIdLst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12700">
          <a:prstDash val="solid"/>
        </a:ln>
        <a:ln w="19050">
          <a:prstDash val="solid"/>
        </a:ln>
        <a:ln w="254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f33292a0940f9" /><Relationship Type="http://schemas.openxmlformats.org/officeDocument/2006/relationships/image" Target="/ppt/media/image.png" Id="R3989c1b0cc4c4db6" /><Relationship Type="http://schemas.openxmlformats.org/officeDocument/2006/relationships/image" Target="/ppt/media/image.svg" Id="Re7e5952ca34a451e" /><Relationship Type="http://schemas.openxmlformats.org/officeDocument/2006/relationships/notesSlide" Target="/ppt/notesSlides/notesSlide1.xml" Id="R228e1968d6f843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0c848318e54191" /><Relationship Type="http://schemas.openxmlformats.org/officeDocument/2006/relationships/notesSlide" Target="/ppt/notesSlides/notesSlide2.xml" Id="R7fa9d5f5f35b4e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62d1a5927f4144" /><Relationship Type="http://schemas.openxmlformats.org/officeDocument/2006/relationships/image" Target="/ppt/media/image2.png" Id="Rbaa1d9a124e34140" /><Relationship Type="http://schemas.openxmlformats.org/officeDocument/2006/relationships/image" Target="/ppt/media/image2.svg" Id="Ref64c38cd2b944e9" /><Relationship Type="http://schemas.openxmlformats.org/officeDocument/2006/relationships/notesSlide" Target="/ppt/notesSlides/notesSlide3.xml" Id="Rb2d517ee403c4b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66ffc832424d62" /><Relationship Type="http://schemas.openxmlformats.org/officeDocument/2006/relationships/notesSlide" Target="/ppt/notesSlides/notesSlide4.xml" Id="Re8f180fe31ca47c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f927b56fb34fec" /><Relationship Type="http://schemas.openxmlformats.org/officeDocument/2006/relationships/image" Target="/ppt/media/image3.png" Id="R4dca8bbb67e44d1b" /><Relationship Type="http://schemas.openxmlformats.org/officeDocument/2006/relationships/image" Target="/ppt/media/image3.svg" Id="R1f18ac4eb6a7467d" /><Relationship Type="http://schemas.openxmlformats.org/officeDocument/2006/relationships/notesSlide" Target="/ppt/notesSlides/notesSlide5.xml" Id="Re2487d5010904e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07856b46b4c86" /><Relationship Type="http://schemas.openxmlformats.org/officeDocument/2006/relationships/image" Target="/ppt/media/image4.png" Id="Rbaea9aa3a73a4ead" /><Relationship Type="http://schemas.openxmlformats.org/officeDocument/2006/relationships/image" Target="/ppt/media/image4.svg" Id="R11e34a7b53484bf5" /><Relationship Type="http://schemas.openxmlformats.org/officeDocument/2006/relationships/notesSlide" Target="/ppt/notesSlides/notesSlide6.xml" Id="R8f0a1675b44b4f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5bc5fa58b3449f" /><Relationship Type="http://schemas.openxmlformats.org/officeDocument/2006/relationships/image" Target="/ppt/media/image5.png" Id="Rbe0606b5f43d4bbe" /><Relationship Type="http://schemas.openxmlformats.org/officeDocument/2006/relationships/image" Target="/ppt/media/image5.svg" Id="Rdbfecb0d3fe0445e" /><Relationship Type="http://schemas.openxmlformats.org/officeDocument/2006/relationships/notesSlide" Target="/ppt/notesSlides/notesSlide7.xml" Id="Rfd1bd484a7c44c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a955073d404804" /><Relationship Type="http://schemas.openxmlformats.org/officeDocument/2006/relationships/image" Target="/ppt/media/image4.png" Id="R4513f2ceb16d42ca" /><Relationship Type="http://schemas.openxmlformats.org/officeDocument/2006/relationships/image" Target="/ppt/media/image4.svg" Id="R33ab75d7eacf4e82" /><Relationship Type="http://schemas.openxmlformats.org/officeDocument/2006/relationships/notesSlide" Target="/ppt/notesSlides/notesSlide8.xml" Id="Rcfeb80bd5481410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background">
            <a:extLst xmlns:a="http://schemas.openxmlformats.org/drawingml/2006/main">
              <a:ext uri="{FF2B5EF4-FFF2-40B4-BE49-F238E27FC236}">
                <a16:creationId xmlns:a16="http://schemas.microsoft.com/office/drawing/2014/main" id="{6B71E33A-4219-4BA4-8066-B9B0A72FE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596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B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9c1b0cc4c4db6">
            <a:extLst>
              <a:ext uri="{96DAC541-7B7A-43D3-8B79-37D633B846F1}">
                <asvg:svgBlip xmlns:asvg="http://schemas.microsoft.com/office/drawing/2016/SVG/main" r:embed="Re7e5952ca34a451e"/>
              </a:ext>
            </a:extLst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61950" y="266700"/>
            <a:ext cx="733425" cy="8191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14" name="claim">
            <a:extLst xmlns:a="http://schemas.openxmlformats.org/drawingml/2006/main">
              <a:ext uri="{FF2B5EF4-FFF2-40B4-BE49-F238E27FC236}">
                <a16:creationId xmlns:a16="http://schemas.microsoft.com/office/drawing/2014/main" id="{6C0DFD78-19E0-433E-8BB6-1D7E420D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440" y="1152360"/>
            <a:ext cx="2028600" cy="161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</a:pPr>
            <a:r>
              <a:rPr sz="989" b="1" u="none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Del huerto vivo a tu mesa.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red-accent">
            <a:extLst xmlns:a="http://schemas.openxmlformats.org/drawingml/2006/main">
              <a:ext uri="{FF2B5EF4-FFF2-40B4-BE49-F238E27FC236}">
                <a16:creationId xmlns:a16="http://schemas.microsoft.com/office/drawing/2014/main" id="{7A1CE50E-02FE-4A4E-8013-8D84813B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4080" y="1343160"/>
            <a:ext cx="409320" cy="2268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B3E3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28800" rIns="90000" bIns="-288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brand-name-new">
            <a:extLst xmlns:a="http://schemas.openxmlformats.org/drawingml/2006/main">
              <a:ext uri="{FF2B5EF4-FFF2-40B4-BE49-F238E27FC236}">
                <a16:creationId xmlns:a16="http://schemas.microsoft.com/office/drawing/2014/main" id="{5E284D9A-4BAB-4357-9840-3DF0EFC6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14350"/>
            <a:ext cx="1685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73" b="1">
                <a:solidFill>
                  <a:srgbClr val="354F28"/>
                </a:solidFill>
                <a:latin typeface="Nunito Sans"/>
                <a:ea typeface="Nunito Sans"/>
                <a:cs typeface="Nunito Sans"/>
              </a:defRPr>
            </a:pPr>
            <a:r>
              <a:rPr sz="1373" b="1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La Huerta de Mar</a:t>
            </a:r>
          </a:p>
        </p:txBody>
      </p:sp>
      <p:sp>
        <p:nvSpPr>
          <p:cNvPr id="18" name="descriptor-new">
            <a:extLst xmlns:a="http://schemas.openxmlformats.org/drawingml/2006/main">
              <a:ext uri="{FF2B5EF4-FFF2-40B4-BE49-F238E27FC236}">
                <a16:creationId xmlns:a16="http://schemas.microsoft.com/office/drawing/2014/main" id="{2529B3F5-C7D8-442F-AACF-570EAAC6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771525"/>
            <a:ext cx="1714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7" b="0">
                <a:solidFill>
                  <a:srgbClr val="354F28"/>
                </a:solidFill>
                <a:latin typeface="Nunito Sans"/>
                <a:ea typeface="Nunito Sans"/>
                <a:cs typeface="Nunito Sans"/>
              </a:defRPr>
            </a:pPr>
            <a:r>
              <a:rPr sz="607" b="0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Finca Agroecológica Logorri</a:t>
            </a:r>
          </a:p>
        </p:txBody>
      </p:sp>
    </p:spTree>
    <p:extLst>
      <p:ext uri="{BB962C8B-B14F-4D97-AF65-F5344CB8AC3E}">
        <p14:creationId xmlns:p14="http://schemas.microsoft.com/office/powerpoint/2010/main" val="90919439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ackground">
            <a:extLst xmlns:a="http://schemas.openxmlformats.org/drawingml/2006/main">
              <a:ext uri="{FF2B5EF4-FFF2-40B4-BE49-F238E27FC236}">
                <a16:creationId xmlns:a16="http://schemas.microsoft.com/office/drawing/2014/main" id="{1B95EADF-7CAE-4BFB-8A59-688F69C5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596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F2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eyebrow">
            <a:extLst xmlns:a="http://schemas.openxmlformats.org/drawingml/2006/main">
              <a:ext uri="{FF2B5EF4-FFF2-40B4-BE49-F238E27FC236}">
                <a16:creationId xmlns:a16="http://schemas.microsoft.com/office/drawing/2014/main" id="{18C69863-B9A7-4087-8CEA-102E7FE2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360" y="123840"/>
            <a:ext cx="2714400" cy="114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30" b="1" u="none">
                <a:solidFill>
                  <a:srgbClr val="D4A843"/>
                </a:solidFill>
                <a:latin typeface="Nunito Sans"/>
                <a:ea typeface="Nunito Sans"/>
                <a:cs typeface="Nunito Sans"/>
              </a:rPr>
              <a:t>CESTAS ABIERTAS DE TEMPORADA</a:t>
            </a:r>
            <a:endParaRPr sz="6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headline">
            <a:extLst xmlns:a="http://schemas.openxmlformats.org/drawingml/2006/main">
              <a:ext uri="{FF2B5EF4-FFF2-40B4-BE49-F238E27FC236}">
                <a16:creationId xmlns:a16="http://schemas.microsoft.com/office/drawing/2014/main" id="{1EC26099-8F6A-4689-A9F9-417E234F2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360" y="285840"/>
            <a:ext cx="2714400" cy="409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92500" lnSpcReduction="9999"/>
          </a:bodyPr>
          <a:lstStyle xmlns:a="http://schemas.openxmlformats.org/drawingml/2006/main"/>
          <a:p xmlns:a="http://schemas.openxmlformats.org/drawingml/2006/main">
            <a:pPr>
              <a:lnSpc>
                <a:spcPct val="90000"/>
              </a:lnSpc>
              <a:buNone/>
            </a:pPr>
            <a:r>
              <a:rPr sz="144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Cultivadas en Murgia.</a:t>
            </a:r>
            <a:endParaRPr sz="14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90000"/>
              </a:lnSpc>
              <a:buNone/>
            </a:pPr>
            <a:r>
              <a:rPr sz="144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Reparto semanal en Gasteiz.</a:t>
            </a:r>
            <a:endParaRPr sz="14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divider">
            <a:extLst xmlns:a="http://schemas.openxmlformats.org/drawingml/2006/main">
              <a:ext uri="{FF2B5EF4-FFF2-40B4-BE49-F238E27FC236}">
                <a16:creationId xmlns:a16="http://schemas.microsoft.com/office/drawing/2014/main" id="{B2E8AE93-A5B9-48B2-993F-D38FAA41D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360" y="743040"/>
            <a:ext cx="2714400" cy="111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8A42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33480" rIns="90000" bIns="-3348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B3ACDE78-D98D-434E-848B-5CAABE46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360" y="809640"/>
            <a:ext cx="2714400" cy="25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95000"/>
              </a:lnSpc>
              <a:buNone/>
            </a:pPr>
            <a:r>
              <a:rPr sz="720" b="0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Sin químicos de síntesis · Biofertilizantes propios</a:t>
            </a:r>
            <a:endParaRPr sz="7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95000"/>
              </a:lnSpc>
              <a:buNone/>
            </a:pPr>
            <a:r>
              <a:rPr sz="720" b="0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Agricultura regenerativa y cuidado de la biodiversidad</a:t>
            </a:r>
            <a:endParaRPr sz="7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phone">
            <a:extLst xmlns:a="http://schemas.openxmlformats.org/drawingml/2006/main">
              <a:ext uri="{FF2B5EF4-FFF2-40B4-BE49-F238E27FC236}">
                <a16:creationId xmlns:a16="http://schemas.microsoft.com/office/drawing/2014/main" id="{8C9710F3-7F69-4E28-A307-65BA699B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360" y="1104840"/>
            <a:ext cx="1056960" cy="218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92500" lnSpcReduction="9999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20" b="1" u="none">
                <a:solidFill>
                  <a:srgbClr val="FFFFFF"/>
                </a:solidFill>
                <a:latin typeface="Nunito Sans"/>
                <a:ea typeface="Nunito Sans"/>
                <a:cs typeface="Nunito Sans"/>
              </a:rPr>
              <a:t>656 778 779</a:t>
            </a:r>
            <a:endParaRPr sz="13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contact-name">
            <a:extLst xmlns:a="http://schemas.openxmlformats.org/drawingml/2006/main">
              <a:ext uri="{FF2B5EF4-FFF2-40B4-BE49-F238E27FC236}">
                <a16:creationId xmlns:a16="http://schemas.microsoft.com/office/drawing/2014/main" id="{B7DB652B-4F6B-4CE3-BD77-52E167EC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200" y="1133640"/>
            <a:ext cx="399600" cy="17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90" b="1" u="none">
                <a:solidFill>
                  <a:srgbClr val="D4A843"/>
                </a:solidFill>
                <a:latin typeface="Caveat"/>
                <a:ea typeface="Caveat"/>
                <a:cs typeface="Caveat"/>
              </a:rPr>
              <a:t>Mar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footer">
            <a:extLst xmlns:a="http://schemas.openxmlformats.org/drawingml/2006/main">
              <a:ext uri="{FF2B5EF4-FFF2-40B4-BE49-F238E27FC236}">
                <a16:creationId xmlns:a16="http://schemas.microsoft.com/office/drawing/2014/main" id="{349965E0-D39A-45C8-AA97-FEC89AFE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40" y="1190520"/>
            <a:ext cx="1161720" cy="114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85000" lnSpcReduction="9999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</a:pPr>
            <a:r>
              <a:rPr sz="51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La Huerta de Mar · Finca Agroecológica Logorri</a:t>
            </a:r>
            <a:endParaRPr sz="51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513875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background">
            <a:extLst xmlns:a="http://schemas.openxmlformats.org/drawingml/2006/main">
              <a:ext uri="{FF2B5EF4-FFF2-40B4-BE49-F238E27FC236}">
                <a16:creationId xmlns:a16="http://schemas.microsoft.com/office/drawing/2014/main" id="{09BA1FEC-2503-4A4B-9288-B5CC59015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596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B090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a1d9a124e34140">
            <a:extLst>
              <a:ext uri="{96DAC541-7B7A-43D3-8B79-37D633B846F1}">
                <asvg:svgBlip xmlns:asvg="http://schemas.microsoft.com/office/drawing/2016/SVG/main" r:embed="Ref64c38cd2b944e9"/>
              </a:ext>
            </a:extLst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81100" y="85725"/>
            <a:ext cx="695325" cy="7810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26" name="murgia-pill">
            <a:extLst xmlns:a="http://schemas.openxmlformats.org/drawingml/2006/main">
              <a:ext uri="{FF2B5EF4-FFF2-40B4-BE49-F238E27FC236}">
                <a16:creationId xmlns:a16="http://schemas.microsoft.com/office/drawing/2014/main" id="{80878AF7-FF07-4519-8B85-F60358A2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520" y="1238400"/>
            <a:ext cx="676080" cy="1328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54F2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murgia">
            <a:extLst xmlns:a="http://schemas.openxmlformats.org/drawingml/2006/main">
              <a:ext uri="{FF2B5EF4-FFF2-40B4-BE49-F238E27FC236}">
                <a16:creationId xmlns:a16="http://schemas.microsoft.com/office/drawing/2014/main" id="{82E5966A-1EC0-41FB-8EBB-ACBA599B8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520" y="1249560"/>
            <a:ext cx="676080" cy="10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</a:pPr>
            <a:r>
              <a:rPr sz="62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MURGIA</a:t>
            </a:r>
            <a:endParaRPr sz="6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brand-name-new">
            <a:extLst xmlns:a="http://schemas.openxmlformats.org/drawingml/2006/main">
              <a:ext uri="{FF2B5EF4-FFF2-40B4-BE49-F238E27FC236}">
                <a16:creationId xmlns:a16="http://schemas.microsoft.com/office/drawing/2014/main" id="{187C9AF0-EA9F-4FE0-8D37-8067FF84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895350"/>
            <a:ext cx="2124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98039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54F28"/>
                </a:solidFill>
                <a:latin typeface="Nunito Sans"/>
                <a:ea typeface="Nunito Sans"/>
                <a:cs typeface="Nunito Sans"/>
              </a:defRPr>
            </a:pPr>
            <a:r>
              <a:rPr sz="1275" b="1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La Huerta de Mar</a:t>
            </a:r>
          </a:p>
        </p:txBody>
      </p:sp>
      <p:sp>
        <p:nvSpPr>
          <p:cNvPr id="30" name="descriptor-new">
            <a:extLst xmlns:a="http://schemas.openxmlformats.org/drawingml/2006/main">
              <a:ext uri="{FF2B5EF4-FFF2-40B4-BE49-F238E27FC236}">
                <a16:creationId xmlns:a16="http://schemas.microsoft.com/office/drawing/2014/main" id="{CBBB0841-EF9B-4497-9A19-2E79DD1D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1085850"/>
            <a:ext cx="2124075" cy="104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7" b="0">
                <a:solidFill>
                  <a:srgbClr val="354F28"/>
                </a:solidFill>
                <a:latin typeface="Nunito Sans"/>
                <a:ea typeface="Nunito Sans"/>
                <a:cs typeface="Nunito Sans"/>
              </a:defRPr>
            </a:pPr>
            <a:r>
              <a:rPr sz="607" b="0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Finca Agroecológica Logorri</a:t>
            </a:r>
          </a:p>
        </p:txBody>
      </p:sp>
    </p:spTree>
    <p:extLst>
      <p:ext uri="{BB962C8B-B14F-4D97-AF65-F5344CB8AC3E}">
        <p14:creationId xmlns:p14="http://schemas.microsoft.com/office/powerpoint/2010/main" val="63693046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background">
            <a:extLst xmlns:a="http://schemas.openxmlformats.org/drawingml/2006/main">
              <a:ext uri="{FF2B5EF4-FFF2-40B4-BE49-F238E27FC236}">
                <a16:creationId xmlns:a16="http://schemas.microsoft.com/office/drawing/2014/main" id="{DDFA8741-677A-4B85-AC7A-3F6E8405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596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B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red-stripe">
            <a:extLst xmlns:a="http://schemas.openxmlformats.org/drawingml/2006/main">
              <a:ext uri="{FF2B5EF4-FFF2-40B4-BE49-F238E27FC236}">
                <a16:creationId xmlns:a16="http://schemas.microsoft.com/office/drawing/2014/main" id="{5D37B74D-9852-4385-B960-375151BE3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0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3E3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eyebrow">
            <a:extLst xmlns:a="http://schemas.openxmlformats.org/drawingml/2006/main">
              <a:ext uri="{FF2B5EF4-FFF2-40B4-BE49-F238E27FC236}">
                <a16:creationId xmlns:a16="http://schemas.microsoft.com/office/drawing/2014/main" id="{F6B35928-F32E-473C-9D65-1C2E128EE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240" y="133200"/>
            <a:ext cx="1380600" cy="114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40" b="1" u="none">
                <a:solidFill>
                  <a:srgbClr val="8B3E3A"/>
                </a:solidFill>
                <a:latin typeface="Nunito Sans"/>
                <a:ea typeface="Nunito Sans"/>
                <a:cs typeface="Nunito Sans"/>
              </a:rPr>
              <a:t>COMER DE CERCA</a:t>
            </a:r>
            <a:endParaRPr sz="6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headline">
            <a:extLst xmlns:a="http://schemas.openxmlformats.org/drawingml/2006/main">
              <a:ext uri="{FF2B5EF4-FFF2-40B4-BE49-F238E27FC236}">
                <a16:creationId xmlns:a16="http://schemas.microsoft.com/office/drawing/2014/main" id="{2F2088D1-BB57-4F24-825A-2D79D0D0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240" y="295200"/>
            <a:ext cx="2657160" cy="371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lnSpcReduction="9999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40" b="1" u="none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Cultivamos en Murgia.</a:t>
            </a:r>
            <a:endParaRPr sz="13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40" b="1" u="none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Repartimos en Gasteiz.</a:t>
            </a:r>
            <a:endParaRPr sz="13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7B49C995-5709-447A-93E6-30228FF17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240" y="743040"/>
            <a:ext cx="2657160" cy="26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720" b="0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Cestas abiertas con hortalizas de temporada.</a:t>
            </a:r>
            <a:endParaRPr sz="7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720" b="0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Una finca familiar agroecológica, sin químicos de síntesis.</a:t>
            </a:r>
            <a:endParaRPr sz="7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contact-block">
            <a:extLst xmlns:a="http://schemas.openxmlformats.org/drawingml/2006/main">
              <a:ext uri="{FF2B5EF4-FFF2-40B4-BE49-F238E27FC236}">
                <a16:creationId xmlns:a16="http://schemas.microsoft.com/office/drawing/2014/main" id="{72D305B3-8927-4D39-9102-2D63F2F1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240" y="1085760"/>
            <a:ext cx="1247400" cy="27576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354F2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phone">
            <a:extLst xmlns:a="http://schemas.openxmlformats.org/drawingml/2006/main">
              <a:ext uri="{FF2B5EF4-FFF2-40B4-BE49-F238E27FC236}">
                <a16:creationId xmlns:a16="http://schemas.microsoft.com/office/drawing/2014/main" id="{0B1C106F-6E6F-4E2F-94E1-70D030B2E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00" y="1109520"/>
            <a:ext cx="1104480" cy="151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92500" lnSpcReduction="9999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7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656 778 779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contact-name">
            <a:extLst xmlns:a="http://schemas.openxmlformats.org/drawingml/2006/main">
              <a:ext uri="{FF2B5EF4-FFF2-40B4-BE49-F238E27FC236}">
                <a16:creationId xmlns:a16="http://schemas.microsoft.com/office/drawing/2014/main" id="{731EFE5C-3183-4003-A302-50C42687E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920" y="1259280"/>
            <a:ext cx="399600" cy="85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lnSpcReduction="9999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56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Mar</a:t>
            </a:r>
            <a:endParaRPr sz="5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" name="local-impact">
            <a:extLst xmlns:a="http://schemas.openxmlformats.org/drawingml/2006/main">
              <a:ext uri="{FF2B5EF4-FFF2-40B4-BE49-F238E27FC236}">
                <a16:creationId xmlns:a16="http://schemas.microsoft.com/office/drawing/2014/main" id="{CCAEC760-5A53-4793-9F53-2DD277390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80" y="1076400"/>
            <a:ext cx="1257120" cy="294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30" b="1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Cada cesta apoya</a:t>
            </a:r>
            <a:endParaRPr sz="6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30" b="1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economía local,</a:t>
            </a:r>
            <a:endParaRPr sz="6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30" b="1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agricultoras y territorio.</a:t>
            </a:r>
            <a:endParaRPr sz="6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015199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background">
            <a:extLst xmlns:a="http://schemas.openxmlformats.org/drawingml/2006/main">
              <a:ext uri="{FF2B5EF4-FFF2-40B4-BE49-F238E27FC236}">
                <a16:creationId xmlns:a16="http://schemas.microsoft.com/office/drawing/2014/main" id="{B52E40D4-ED3B-47F5-BA39-662B4BA8A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596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F2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a8bbb67e44d1b">
            <a:extLst>
              <a:ext uri="{96DAC541-7B7A-43D3-8B79-37D633B846F1}">
                <asvg:svgBlip xmlns:asvg="http://schemas.microsoft.com/office/drawing/2016/SVG/main" r:embed="R1f18ac4eb6a7467d"/>
              </a:ext>
            </a:extLst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61950" y="266700"/>
            <a:ext cx="733425" cy="8191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39" name="tagline">
            <a:extLst xmlns:a="http://schemas.openxmlformats.org/drawingml/2006/main">
              <a:ext uri="{FF2B5EF4-FFF2-40B4-BE49-F238E27FC236}">
                <a16:creationId xmlns:a16="http://schemas.microsoft.com/office/drawing/2014/main" id="{4990DA97-E146-45B7-B463-80931ADBA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520" y="1171440"/>
            <a:ext cx="1990440" cy="123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</a:pPr>
            <a:r>
              <a:rPr sz="64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Fomento de la Soberanía Alimentaria</a:t>
            </a:r>
            <a:endParaRPr sz="6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yellow-accent">
            <a:extLst xmlns:a="http://schemas.openxmlformats.org/drawingml/2006/main">
              <a:ext uri="{FF2B5EF4-FFF2-40B4-BE49-F238E27FC236}">
                <a16:creationId xmlns:a16="http://schemas.microsoft.com/office/drawing/2014/main" id="{D25CDBFF-9B4C-431F-B202-D502A4C4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00" y="1343160"/>
            <a:ext cx="180720" cy="1980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D4A843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30240" rIns="90000" bIns="-3024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" name="brand-name-new">
            <a:extLst xmlns:a="http://schemas.openxmlformats.org/drawingml/2006/main">
              <a:ext uri="{FF2B5EF4-FFF2-40B4-BE49-F238E27FC236}">
                <a16:creationId xmlns:a16="http://schemas.microsoft.com/office/drawing/2014/main" id="{1C903819-6B49-4E74-B0FD-68A13C9EA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14350"/>
            <a:ext cx="1685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73" b="1">
                <a:solidFill>
                  <a:srgbClr val="FFFFFF"/>
                </a:solidFill>
                <a:latin typeface="Nunito Sans"/>
                <a:ea typeface="Nunito Sans"/>
                <a:cs typeface="Nunito Sans"/>
              </a:defRPr>
            </a:pPr>
            <a:r>
              <a:rPr sz="1373" b="1">
                <a:solidFill>
                  <a:srgbClr val="FFFFFF"/>
                </a:solidFill>
                <a:latin typeface="Nunito Sans"/>
                <a:ea typeface="Nunito Sans"/>
                <a:cs typeface="Nunito Sans"/>
              </a:rPr>
              <a:t>La Huerta de Mar</a:t>
            </a:r>
          </a:p>
        </p:txBody>
      </p:sp>
      <p:sp>
        <p:nvSpPr>
          <p:cNvPr id="43" name="descriptor-new">
            <a:extLst xmlns:a="http://schemas.openxmlformats.org/drawingml/2006/main">
              <a:ext uri="{FF2B5EF4-FFF2-40B4-BE49-F238E27FC236}">
                <a16:creationId xmlns:a16="http://schemas.microsoft.com/office/drawing/2014/main" id="{6EC15FAC-7D78-48B5-BBD8-A970ED8D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771525"/>
            <a:ext cx="1714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7" b="0">
                <a:solidFill>
                  <a:srgbClr val="FFFFFF"/>
                </a:solidFill>
                <a:latin typeface="Nunito Sans"/>
                <a:ea typeface="Nunito Sans"/>
                <a:cs typeface="Nunito Sans"/>
              </a:defRPr>
            </a:pPr>
            <a:r>
              <a:rPr sz="607" b="0">
                <a:solidFill>
                  <a:srgbClr val="FFFFFF"/>
                </a:solidFill>
                <a:latin typeface="Nunito Sans"/>
                <a:ea typeface="Nunito Sans"/>
                <a:cs typeface="Nunito Sans"/>
              </a:rPr>
              <a:t>Finca Agroecológica Logorri</a:t>
            </a:r>
          </a:p>
        </p:txBody>
      </p:sp>
    </p:spTree>
    <p:extLst>
      <p:ext uri="{BB962C8B-B14F-4D97-AF65-F5344CB8AC3E}">
        <p14:creationId xmlns:p14="http://schemas.microsoft.com/office/powerpoint/2010/main" val="1829433699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background">
            <a:extLst xmlns:a="http://schemas.openxmlformats.org/drawingml/2006/main">
              <a:ext uri="{FF2B5EF4-FFF2-40B4-BE49-F238E27FC236}">
                <a16:creationId xmlns:a16="http://schemas.microsoft.com/office/drawing/2014/main" id="{2E185E49-0D2A-4A73-BB9C-36659C92B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596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B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" name="left-panel">
            <a:extLst xmlns:a="http://schemas.openxmlformats.org/drawingml/2006/main">
              <a:ext uri="{FF2B5EF4-FFF2-40B4-BE49-F238E27FC236}">
                <a16:creationId xmlns:a16="http://schemas.microsoft.com/office/drawing/2014/main" id="{B12F2819-C32D-4D91-95FE-FD10CC40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6156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F2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ea9aa3a73a4ead">
            <a:extLst>
              <a:ext uri="{96DAC541-7B7A-43D3-8B79-37D633B846F1}">
                <asvg:svgBlip xmlns:asvg="http://schemas.microsoft.com/office/drawing/2016/SVG/main" r:embed="R11e34a7b53484bf5"/>
              </a:ext>
            </a:extLst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71450" y="238125"/>
            <a:ext cx="657225" cy="7429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44" name="murgia">
            <a:extLst xmlns:a="http://schemas.openxmlformats.org/drawingml/2006/main">
              <a:ext uri="{FF2B5EF4-FFF2-40B4-BE49-F238E27FC236}">
                <a16:creationId xmlns:a16="http://schemas.microsoft.com/office/drawing/2014/main" id="{39BF44CD-62F8-410C-A1FE-22B48A82E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000" y="1057320"/>
            <a:ext cx="685440" cy="10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40" b="1" u="none">
                <a:solidFill>
                  <a:srgbClr val="D4A843"/>
                </a:solidFill>
                <a:latin typeface="Nunito Sans"/>
                <a:ea typeface="Nunito Sans"/>
                <a:cs typeface="Nunito Sans"/>
              </a:rPr>
              <a:t>MURGIA</a:t>
            </a:r>
            <a:endParaRPr sz="6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" name="finca">
            <a:extLst xmlns:a="http://schemas.openxmlformats.org/drawingml/2006/main">
              <a:ext uri="{FF2B5EF4-FFF2-40B4-BE49-F238E27FC236}">
                <a16:creationId xmlns:a16="http://schemas.microsoft.com/office/drawing/2014/main" id="{8B4DB131-7DA7-40B3-A762-0BB209E32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000" y="1200240"/>
            <a:ext cx="723600" cy="10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58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FINCA LOGORRI</a:t>
            </a:r>
            <a:endParaRPr sz="5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headline">
            <a:extLst xmlns:a="http://schemas.openxmlformats.org/drawingml/2006/main">
              <a:ext uri="{FF2B5EF4-FFF2-40B4-BE49-F238E27FC236}">
                <a16:creationId xmlns:a16="http://schemas.microsoft.com/office/drawing/2014/main" id="{124BF0C5-1614-446A-84B2-3CB145C4F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840" y="133200"/>
            <a:ext cx="1780920" cy="371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lnSpcReduction="9999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60" b="1" u="none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Tierra viva.</a:t>
            </a:r>
            <a:endParaRPr sz="12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60" b="1" u="none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Cestas con rostro.</a:t>
            </a:r>
            <a:endParaRPr sz="12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" name="method-list">
            <a:extLst xmlns:a="http://schemas.openxmlformats.org/drawingml/2006/main">
              <a:ext uri="{FF2B5EF4-FFF2-40B4-BE49-F238E27FC236}">
                <a16:creationId xmlns:a16="http://schemas.microsoft.com/office/drawing/2014/main" id="{EC8D5255-8AF3-4424-9955-0CC6EAAD0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840" y="552600"/>
            <a:ext cx="1780920" cy="418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60" b="0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Agricultura regenerativa</a:t>
            </a:r>
            <a:endParaRPr sz="6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60" b="0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Biofertilizantes orgánicos propios</a:t>
            </a:r>
            <a:endParaRPr sz="6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60" b="0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Hortalizas sin químicos de síntesis</a:t>
            </a:r>
            <a:endParaRPr sz="6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60" b="0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Reparto semanal en Gasteiz</a:t>
            </a:r>
            <a:endParaRPr sz="6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red-divider">
            <a:extLst xmlns:a="http://schemas.openxmlformats.org/drawingml/2006/main">
              <a:ext uri="{FF2B5EF4-FFF2-40B4-BE49-F238E27FC236}">
                <a16:creationId xmlns:a16="http://schemas.microsoft.com/office/drawing/2014/main" id="{4E9E9027-8ABB-46FD-8AE0-3D9ECD25E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840" y="1019160"/>
            <a:ext cx="1780920" cy="12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3E3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31680" rIns="90000" bIns="-3168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" name="phone">
            <a:extLst xmlns:a="http://schemas.openxmlformats.org/drawingml/2006/main">
              <a:ext uri="{FF2B5EF4-FFF2-40B4-BE49-F238E27FC236}">
                <a16:creationId xmlns:a16="http://schemas.microsoft.com/office/drawing/2014/main" id="{801E1A05-0264-4CEF-A01F-50F32101B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840" y="1095480"/>
            <a:ext cx="1133280" cy="180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80" b="1" u="none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656 778 779</a:t>
            </a:r>
            <a:endParaRPr sz="11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" name="contact-name">
            <a:extLst xmlns:a="http://schemas.openxmlformats.org/drawingml/2006/main">
              <a:ext uri="{FF2B5EF4-FFF2-40B4-BE49-F238E27FC236}">
                <a16:creationId xmlns:a16="http://schemas.microsoft.com/office/drawing/2014/main" id="{5F5D9AC6-3960-464A-8257-C48C5AB39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640" y="1123920"/>
            <a:ext cx="390240" cy="161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960" b="1" u="none">
                <a:solidFill>
                  <a:srgbClr val="3C2A1A"/>
                </a:solidFill>
                <a:latin typeface="Caveat"/>
                <a:ea typeface="Caveat"/>
                <a:cs typeface="Caveat"/>
              </a:rPr>
              <a:t>Mar</a:t>
            </a:r>
            <a:endParaRPr sz="9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" name="claim">
            <a:extLst xmlns:a="http://schemas.openxmlformats.org/drawingml/2006/main">
              <a:ext uri="{FF2B5EF4-FFF2-40B4-BE49-F238E27FC236}">
                <a16:creationId xmlns:a16="http://schemas.microsoft.com/office/drawing/2014/main" id="{2D07C067-0229-46BD-BB70-F6EB9B1C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840" y="1324080"/>
            <a:ext cx="1780920" cy="95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550" b="1" u="none">
                <a:solidFill>
                  <a:srgbClr val="8B3E3A"/>
                </a:solidFill>
                <a:latin typeface="Nunito Sans"/>
                <a:ea typeface="Nunito Sans"/>
                <a:cs typeface="Nunito Sans"/>
              </a:rPr>
              <a:t>Del huerto vivo a tu mesa.</a:t>
            </a:r>
            <a:endParaRPr sz="5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126435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background">
            <a:extLst xmlns:a="http://schemas.openxmlformats.org/drawingml/2006/main">
              <a:ext uri="{FF2B5EF4-FFF2-40B4-BE49-F238E27FC236}">
                <a16:creationId xmlns:a16="http://schemas.microsoft.com/office/drawing/2014/main" id="{F462C05B-E603-48F1-AFDF-BC87A224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596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B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0606b5f43d4bbe">
            <a:extLst>
              <a:ext uri="{96DAC541-7B7A-43D3-8B79-37D633B846F1}">
                <asvg:svgBlip xmlns:asvg="http://schemas.microsoft.com/office/drawing/2016/SVG/main" r:embed="Rdbfecb0d3fe0445e"/>
              </a:ext>
            </a:extLst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14425" y="57150"/>
            <a:ext cx="828675" cy="9144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54" name="brand-name">
            <a:extLst xmlns:a="http://schemas.openxmlformats.org/drawingml/2006/main">
              <a:ext uri="{FF2B5EF4-FFF2-40B4-BE49-F238E27FC236}">
                <a16:creationId xmlns:a16="http://schemas.microsoft.com/office/drawing/2014/main" id="{B514BB83-7396-4FB9-AA47-4E6F8583C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90720"/>
            <a:ext cx="2142720" cy="19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lnSpcReduction="99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</a:pPr>
            <a:r>
              <a:rPr sz="1280" b="1" u="none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La Huerta de Mar</a:t>
            </a:r>
            <a:endParaRPr sz="12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descriptor">
            <a:extLst xmlns:a="http://schemas.openxmlformats.org/drawingml/2006/main">
              <a:ext uri="{FF2B5EF4-FFF2-40B4-BE49-F238E27FC236}">
                <a16:creationId xmlns:a16="http://schemas.microsoft.com/office/drawing/2014/main" id="{967FB29A-E66A-422F-BE4E-C2D49757B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0240"/>
            <a:ext cx="2142720" cy="14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</a:pPr>
            <a:r>
              <a:rPr sz="780" b="0" u="none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Finca Agroecológica Logorri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" name="red-accent">
            <a:extLst xmlns:a="http://schemas.openxmlformats.org/drawingml/2006/main">
              <a:ext uri="{FF2B5EF4-FFF2-40B4-BE49-F238E27FC236}">
                <a16:creationId xmlns:a16="http://schemas.microsoft.com/office/drawing/2014/main" id="{C7001ED5-2C94-4849-99A1-FA0B2D79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360" y="1371600"/>
            <a:ext cx="428400" cy="1980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8B3E3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30240" rIns="90000" bIns="-3024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530594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background">
            <a:extLst xmlns:a="http://schemas.openxmlformats.org/drawingml/2006/main">
              <a:ext uri="{FF2B5EF4-FFF2-40B4-BE49-F238E27FC236}">
                <a16:creationId xmlns:a16="http://schemas.microsoft.com/office/drawing/2014/main" id="{EF120F02-13D7-4683-BDA0-D1DFF904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596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F2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13f2ceb16d42ca">
            <a:extLst>
              <a:ext uri="{96DAC541-7B7A-43D3-8B79-37D633B846F1}">
                <asvg:svgBlip xmlns:asvg="http://schemas.microsoft.com/office/drawing/2016/SVG/main" r:embed="R33ab75d7eacf4e82"/>
              </a:ext>
            </a:extLst>
          </a:blip>
          <a:srcRect xmlns:a="http://schemas.openxmlformats.org/drawingml/2006/main" l="0" t="12085" r="0" b="12085"/>
          <a:stretch xmlns:a="http://schemas.openxmlformats.org/drawingml/2006/main"/>
        </p:blipFill>
        <p:spPr>
          <a:xfrm xmlns:a="http://schemas.openxmlformats.org/drawingml/2006/main">
            <a:off x="0" y="0"/>
            <a:ext cx="1790280" cy="143964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59" name="background-veil">
            <a:extLst xmlns:a="http://schemas.openxmlformats.org/drawingml/2006/main">
              <a:ext uri="{FF2B5EF4-FFF2-40B4-BE49-F238E27FC236}">
                <a16:creationId xmlns:a16="http://schemas.microsoft.com/office/drawing/2014/main" id="{34ADD167-1C67-4558-B81E-3DB54445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59640" cy="1439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F28">
              <a:alpha val="87000"/>
            </a:srgbClr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" name="murgia-pill">
            <a:extLst xmlns:a="http://schemas.openxmlformats.org/drawingml/2006/main">
              <a:ext uri="{FF2B5EF4-FFF2-40B4-BE49-F238E27FC236}">
                <a16:creationId xmlns:a16="http://schemas.microsoft.com/office/drawing/2014/main" id="{EF56EBA0-73C3-4244-BE8F-9F74E074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6000" y="1224000"/>
            <a:ext cx="540000" cy="1281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4A843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" name="murgia">
            <a:extLst xmlns:a="http://schemas.openxmlformats.org/drawingml/2006/main">
              <a:ext uri="{FF2B5EF4-FFF2-40B4-BE49-F238E27FC236}">
                <a16:creationId xmlns:a16="http://schemas.microsoft.com/office/drawing/2014/main" id="{C70D53DF-AA84-4E59-B1F1-8636DBCFE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0000" y="1224000"/>
            <a:ext cx="647280" cy="114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</a:pPr>
            <a:r>
              <a:rPr sz="730" b="1" u="none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MURGIA</a:t>
            </a:r>
            <a:endParaRPr sz="7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" name="headline">
            <a:extLst xmlns:a="http://schemas.openxmlformats.org/drawingml/2006/main">
              <a:ext uri="{FF2B5EF4-FFF2-40B4-BE49-F238E27FC236}">
                <a16:creationId xmlns:a16="http://schemas.microsoft.com/office/drawing/2014/main" id="{3CDB0058-606C-4276-9E20-7B80332C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760" y="142920"/>
            <a:ext cx="1809360" cy="39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9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Cestas abiertas</a:t>
            </a:r>
            <a:endParaRPr sz="12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90" b="1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de temporada</a:t>
            </a:r>
            <a:endParaRPr sz="12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" name="red-divider">
            <a:extLst xmlns:a="http://schemas.openxmlformats.org/drawingml/2006/main">
              <a:ext uri="{FF2B5EF4-FFF2-40B4-BE49-F238E27FC236}">
                <a16:creationId xmlns:a16="http://schemas.microsoft.com/office/drawing/2014/main" id="{ADC36AA3-6CA9-4448-8D16-23170766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760" y="581040"/>
            <a:ext cx="1809360" cy="12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3E3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31680" rIns="90000" bIns="-31680" anchor="t">
            <a:noAutofit/>
          </a:bodyPr>
          <a:lstStyle xmlns:a="http://schemas.openxmlformats.org/drawingml/2006/main"/>
          <a:p xmlns:a="http://schemas.openxmlformats.org/drawingml/2006/main"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" name="body">
            <a:extLst xmlns:a="http://schemas.openxmlformats.org/drawingml/2006/main">
              <a:ext uri="{FF2B5EF4-FFF2-40B4-BE49-F238E27FC236}">
                <a16:creationId xmlns:a16="http://schemas.microsoft.com/office/drawing/2014/main" id="{B94D5A60-B421-4767-9A83-2353531EB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760" y="647640"/>
            <a:ext cx="1809360" cy="456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710" b="0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Cultivamos en Finca Logorri.</a:t>
            </a:r>
            <a:endParaRPr sz="71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710" b="0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Reparto semanal en Gasteiz.</a:t>
            </a:r>
            <a:endParaRPr sz="71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710" b="0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Sin químicos de síntesis.</a:t>
            </a:r>
            <a:endParaRPr sz="71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710" b="0" u="none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Biofertilizantes orgánicos propios.</a:t>
            </a:r>
            <a:endParaRPr sz="71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" name="phone">
            <a:extLst xmlns:a="http://schemas.openxmlformats.org/drawingml/2006/main">
              <a:ext uri="{FF2B5EF4-FFF2-40B4-BE49-F238E27FC236}">
                <a16:creationId xmlns:a16="http://schemas.microsoft.com/office/drawing/2014/main" id="{B18207D9-E7F7-4537-8DB4-B10150D2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760" y="1171440"/>
            <a:ext cx="1085400" cy="19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80" b="1" u="none">
                <a:solidFill>
                  <a:srgbClr val="FFFFFF"/>
                </a:solidFill>
                <a:latin typeface="Nunito Sans"/>
                <a:ea typeface="Nunito Sans"/>
                <a:cs typeface="Nunito Sans"/>
              </a:rPr>
              <a:t>656 778 779</a:t>
            </a:r>
            <a:endParaRPr sz="11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" name="contact-name">
            <a:extLst xmlns:a="http://schemas.openxmlformats.org/drawingml/2006/main">
              <a:ext uri="{FF2B5EF4-FFF2-40B4-BE49-F238E27FC236}">
                <a16:creationId xmlns:a16="http://schemas.microsoft.com/office/drawing/2014/main" id="{E30AF5A6-5757-41DE-9D6C-C2D87EE2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0" y="828000"/>
            <a:ext cx="972000" cy="3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70000" lnSpcReduction="19999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4200" b="1" i="1" u="none">
                <a:solidFill>
                  <a:srgbClr val="927229"/>
                </a:solidFill>
                <a:latin typeface="Caveat"/>
                <a:ea typeface="Caveat"/>
                <a:cs typeface="Caveat"/>
              </a:rPr>
              <a:t>Mar</a:t>
            </a:r>
            <a:endParaRPr sz="4200" b="0" u="none">
              <a:solidFill>
                <a:srgbClr val="927229"/>
              </a:solidFill>
              <a:latin typeface="Caveat"/>
              <a:ea typeface="Caveat"/>
              <a:cs typeface="Caveat"/>
            </a:endParaRPr>
          </a:p>
        </p:txBody>
      </p:sp>
    </p:spTree>
    <p:extLst>
      <p:ext uri="{BB962C8B-B14F-4D97-AF65-F5344CB8AC3E}">
        <p14:creationId xmlns:p14="http://schemas.microsoft.com/office/powerpoint/2010/main" val="3651456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12700">
          <a:prstDash val="solid"/>
        </a:ln>
        <a:ln w="19050">
          <a:prstDash val="solid"/>
        </a:ln>
        <a:ln w="254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2026-09-08T08:44:44.5030000Z</dcterms:created>
  <dcterms:modified xsi:type="dcterms:W3CDTF">2026-09-08T08:44:44.5030000Z</dcterms:modified>
</coreProperties>
</file>